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72" r:id="rId3"/>
    <p:sldId id="322" r:id="rId4"/>
    <p:sldId id="259" r:id="rId5"/>
    <p:sldId id="282" r:id="rId6"/>
    <p:sldId id="261" r:id="rId7"/>
    <p:sldId id="323" r:id="rId8"/>
    <p:sldId id="324" r:id="rId9"/>
    <p:sldId id="283" r:id="rId10"/>
    <p:sldId id="281" r:id="rId11"/>
    <p:sldId id="263" r:id="rId12"/>
    <p:sldId id="264" r:id="rId13"/>
    <p:sldId id="265" r:id="rId14"/>
    <p:sldId id="325" r:id="rId15"/>
    <p:sldId id="260" r:id="rId16"/>
    <p:sldId id="326" r:id="rId17"/>
    <p:sldId id="327" r:id="rId18"/>
    <p:sldId id="328" r:id="rId19"/>
    <p:sldId id="329" r:id="rId20"/>
    <p:sldId id="330" r:id="rId21"/>
    <p:sldId id="268" r:id="rId22"/>
    <p:sldId id="269" r:id="rId23"/>
    <p:sldId id="331" r:id="rId24"/>
    <p:sldId id="332" r:id="rId25"/>
    <p:sldId id="274" r:id="rId26"/>
  </p:sldIdLst>
  <p:sldSz cx="12192000" cy="6858000"/>
  <p:notesSz cx="6858000" cy="9239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Lee" userId="3f30cecaefaabaee" providerId="LiveId" clId="{FE9C1082-46E3-41C0-9532-62C1236F53EC}"/>
    <pc:docChg chg="delSld delMainMaster">
      <pc:chgData name="Cheryl Lee" userId="3f30cecaefaabaee" providerId="LiveId" clId="{FE9C1082-46E3-41C0-9532-62C1236F53EC}" dt="2021-10-18T20:23:45.993" v="2" actId="2696"/>
      <pc:docMkLst>
        <pc:docMk/>
      </pc:docMkLst>
      <pc:sldChg chg="del">
        <pc:chgData name="Cheryl Lee" userId="3f30cecaefaabaee" providerId="LiveId" clId="{FE9C1082-46E3-41C0-9532-62C1236F53EC}" dt="2021-10-18T20:23:31.346" v="1" actId="2696"/>
        <pc:sldMkLst>
          <pc:docMk/>
          <pc:sldMk cId="0" sldId="262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0" sldId="291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0" sldId="300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0" sldId="305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0" sldId="306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635589633" sldId="308"/>
        </pc:sldMkLst>
      </pc:sldChg>
      <pc:sldChg chg="del">
        <pc:chgData name="Cheryl Lee" userId="3f30cecaefaabaee" providerId="LiveId" clId="{FE9C1082-46E3-41C0-9532-62C1236F53EC}" dt="2021-10-18T20:23:17.733" v="0" actId="2696"/>
        <pc:sldMkLst>
          <pc:docMk/>
          <pc:sldMk cId="1256956538" sldId="316"/>
        </pc:sldMkLst>
      </pc:sldChg>
      <pc:sldChg chg="del">
        <pc:chgData name="Cheryl Lee" userId="3f30cecaefaabaee" providerId="LiveId" clId="{FE9C1082-46E3-41C0-9532-62C1236F53EC}" dt="2021-10-18T20:23:45.993" v="2" actId="2696"/>
        <pc:sldMkLst>
          <pc:docMk/>
          <pc:sldMk cId="238980358" sldId="335"/>
        </pc:sldMkLst>
      </pc:sldChg>
      <pc:sldMasterChg chg="del delSldLayout">
        <pc:chgData name="Cheryl Lee" userId="3f30cecaefaabaee" providerId="LiveId" clId="{FE9C1082-46E3-41C0-9532-62C1236F53EC}" dt="2021-10-18T20:23:45.993" v="2" actId="2696"/>
        <pc:sldMasterMkLst>
          <pc:docMk/>
          <pc:sldMasterMk cId="0" sldId="2147483648"/>
        </pc:sldMasterMkLst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Cheryl Lee" userId="3f30cecaefaabaee" providerId="LiveId" clId="{FE9C1082-46E3-41C0-9532-62C1236F53EC}" dt="2021-10-18T20:23:45.993" v="2" actId="2696"/>
          <pc:sldLayoutMkLst>
            <pc:docMk/>
            <pc:sldMasterMk cId="0" sldId="2147483648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B1056-395B-42F7-80BC-B9589CB1461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588"/>
            <a:ext cx="5486400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9DBF-D927-4C86-A3A9-847E01D03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B1E1C-24D8-436A-9CA2-F72812E701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BC14-312E-47DF-B3D8-B0C3F5C574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960E3-59F3-484C-87A2-50B5B0A46B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CA25-AAD8-4873-82C3-E55B902069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92984-4F59-48E4-8A82-C822E1AC5D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B1613-AD68-46F4-9EA3-6073749211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81B15-23A8-497B-8FBB-572C0806ED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D1DE8-14E0-413F-BA14-5686D3F1F2E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B4F19-F81D-4C94-9F63-8CE304BA30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A6AA-3972-4EDD-B941-779C5092F0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5EFFC-E462-4728-9E3C-979D17D568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B0CD-075A-4A9E-BD99-734801773B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71E39-ECF7-4264-B3A5-99E46CCBE7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94645-4457-4F69-8AAE-7360B7F43A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4369A-F90A-4498-9E8C-0A343455DF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2D38-3D1F-4636-A4EA-E51C8367A9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EA9DA-9DAA-48A6-90F6-229FE1CF60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1F71A-DB24-428A-BDDB-EC66124125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F8E0F-48C4-49D3-848E-985B6D5636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ED285-DD48-49AF-8A4B-3F6E4F8967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886CF-283F-47F5-927E-C54C665676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3C630-A2BF-4E98-A3D5-BAE56C7B9D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F8C65-418B-45A1-A87B-2EFC73F5A6B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E54E8-96E8-48B5-9D5F-0D90F0A900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B010C-CC0A-4EB7-8F13-B38EF9636B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5A5808-3B61-48CC-92EF-85AC2E0DFA56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55902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24242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374155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2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33957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3479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7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18, 2021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748155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FB8B51D-988D-41FB-833C-8E8D07BE2B52}" type="datetimeFigureOut">
              <a:rPr lang="en-US" smtClean="0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69F648-1AC0-4741-AF02-09A632BB6D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ndy\Desktop\Updated Al-Anon Map\District 57-001-Color  Albermarl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631823"/>
            <a:ext cx="8466138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1016001"/>
            <a:ext cx="6540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Counties of </a:t>
            </a:r>
            <a:r>
              <a:rPr lang="en-US" sz="2800" b="1" dirty="0">
                <a:latin typeface="Calibri" pitchFamily="34" charset="0"/>
              </a:rPr>
              <a:t>Albemarle </a:t>
            </a:r>
            <a:r>
              <a:rPr lang="en-US" sz="2800" dirty="0">
                <a:latin typeface="Calibri" pitchFamily="34" charset="0"/>
              </a:rPr>
              <a:t>(to include the City of </a:t>
            </a:r>
            <a:r>
              <a:rPr lang="en-US" sz="2800" b="1" i="1" dirty="0">
                <a:solidFill>
                  <a:srgbClr val="0E05C9"/>
                </a:solidFill>
                <a:latin typeface="Calibri" pitchFamily="34" charset="0"/>
              </a:rPr>
              <a:t>Charlottesville</a:t>
            </a:r>
            <a:r>
              <a:rPr lang="en-US" sz="2800" dirty="0">
                <a:latin typeface="Calibri" pitchFamily="34" charset="0"/>
              </a:rPr>
              <a:t>),</a:t>
            </a:r>
            <a:r>
              <a:rPr lang="en-US" sz="2800" b="1" dirty="0">
                <a:latin typeface="Calibri" pitchFamily="34" charset="0"/>
              </a:rPr>
              <a:t> Buckingham, Fluvanna, Nelson  </a:t>
            </a:r>
            <a:r>
              <a:rPr lang="en-US" sz="2800" dirty="0">
                <a:latin typeface="Calibri" pitchFamily="34" charset="0"/>
              </a:rPr>
              <a:t>and that portion of </a:t>
            </a:r>
            <a:r>
              <a:rPr lang="en-US" sz="2800" b="1" dirty="0">
                <a:latin typeface="Calibri" pitchFamily="34" charset="0"/>
              </a:rPr>
              <a:t>Louisa</a:t>
            </a:r>
            <a:r>
              <a:rPr lang="en-US" sz="2800" dirty="0">
                <a:latin typeface="Calibri" pitchFamily="34" charset="0"/>
              </a:rPr>
              <a:t> County generally west of State Routes 208 and 669 but not including the town of Louisa.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60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9144000" y="1887775"/>
            <a:ext cx="3124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Chesapeake, Isle of Wight, Southampton, Suffolk </a:t>
            </a:r>
            <a:r>
              <a:rPr lang="en-US" sz="3000" dirty="0">
                <a:latin typeface="Calibri" pitchFamily="34" charset="0"/>
              </a:rPr>
              <a:t>and the Cities of </a:t>
            </a:r>
            <a:r>
              <a:rPr lang="en-US" sz="3000" b="1" i="1" dirty="0">
                <a:solidFill>
                  <a:srgbClr val="FF9900"/>
                </a:solidFill>
                <a:latin typeface="Calibri" pitchFamily="34" charset="0"/>
              </a:rPr>
              <a:t>Franklin</a:t>
            </a:r>
            <a:r>
              <a:rPr lang="en-US" sz="30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Portsmouth 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9144000" y="5181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  </a:t>
            </a:r>
            <a:r>
              <a:rPr lang="en-US" sz="800" b="1">
                <a:latin typeface="Calibri" pitchFamily="34" charset="0"/>
              </a:rPr>
              <a:t>Chesa-</a:t>
            </a:r>
          </a:p>
          <a:p>
            <a:r>
              <a:rPr lang="en-US" sz="800" b="1">
                <a:latin typeface="Calibri" pitchFamily="34" charset="0"/>
              </a:rPr>
              <a:t>  peake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8763000" y="5257800"/>
            <a:ext cx="503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 </a:t>
            </a:r>
            <a:r>
              <a:rPr lang="en-US" sz="800" b="1">
                <a:latin typeface="Calibri" pitchFamily="34" charset="0"/>
              </a:rPr>
              <a:t>Suffolk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6700"/>
            <a:ext cx="9144000" cy="63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8300" y="914400"/>
            <a:ext cx="55118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cs typeface="+mn-cs"/>
              </a:rPr>
              <a:t>Counties of </a:t>
            </a:r>
            <a:r>
              <a:rPr lang="en-US" sz="3000" b="1" dirty="0">
                <a:latin typeface="+mn-lt"/>
                <a:cs typeface="+mn-cs"/>
              </a:rPr>
              <a:t>Bland, Carroll, Giles, Grayson, Montgomery, Pulaski, Smyth, Wythe </a:t>
            </a:r>
            <a:r>
              <a:rPr lang="en-US" sz="3000" dirty="0">
                <a:latin typeface="+mn-lt"/>
                <a:cs typeface="+mn-cs"/>
              </a:rPr>
              <a:t>and that portion of </a:t>
            </a:r>
            <a:r>
              <a:rPr lang="en-US" sz="3000" b="1" dirty="0">
                <a:latin typeface="+mn-lt"/>
                <a:cs typeface="+mn-cs"/>
              </a:rPr>
              <a:t>Floyd </a:t>
            </a:r>
            <a:r>
              <a:rPr lang="en-US" sz="3000" dirty="0">
                <a:latin typeface="+mn-lt"/>
                <a:cs typeface="+mn-cs"/>
              </a:rPr>
              <a:t>County generally west of State Route 8 to include the town of </a:t>
            </a:r>
            <a:r>
              <a:rPr lang="en-US" sz="3000" b="1" i="1" dirty="0">
                <a:solidFill>
                  <a:srgbClr val="0E05C9"/>
                </a:solidFill>
                <a:latin typeface="+mn-lt"/>
                <a:cs typeface="+mn-cs"/>
              </a:rPr>
              <a:t>Floyd</a:t>
            </a:r>
            <a:r>
              <a:rPr lang="en-US" sz="3000" dirty="0">
                <a:latin typeface="+mn-lt"/>
                <a:cs typeface="+mn-cs"/>
              </a:rPr>
              <a:t>, and the towns of </a:t>
            </a:r>
            <a:r>
              <a:rPr lang="en-US" sz="3000" b="1" i="1" dirty="0">
                <a:solidFill>
                  <a:srgbClr val="F13BE8"/>
                </a:solidFill>
                <a:latin typeface="+mn-lt"/>
                <a:cs typeface="+mn-cs"/>
              </a:rPr>
              <a:t>Blacksburg </a:t>
            </a:r>
            <a:r>
              <a:rPr lang="en-US" sz="3000" dirty="0">
                <a:latin typeface="+mn-lt"/>
                <a:cs typeface="+mn-cs"/>
              </a:rPr>
              <a:t>and</a:t>
            </a:r>
            <a:r>
              <a:rPr lang="en-US" sz="3000" b="1" i="1" dirty="0">
                <a:solidFill>
                  <a:srgbClr val="F13BE8"/>
                </a:solidFill>
                <a:latin typeface="+mn-lt"/>
                <a:cs typeface="+mn-cs"/>
              </a:rPr>
              <a:t>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Galax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312737"/>
            <a:ext cx="9144000" cy="623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8788400" y="4533900"/>
            <a:ext cx="298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Norfolk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Andy\Desktop\Updated Al-Anon Map\District 57-015 Northern Neck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937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7708900" y="617478"/>
            <a:ext cx="4152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Essex, King and Queen, Lancaster, Middlesex, Northumberland, Richmond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</a:rPr>
              <a:t>Westmoreland</a:t>
            </a:r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57174"/>
            <a:ext cx="9144000" cy="63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96412" y="1074509"/>
            <a:ext cx="23256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cs typeface="+mn-cs"/>
              </a:rPr>
              <a:t>Counties of </a:t>
            </a:r>
            <a:r>
              <a:rPr lang="en-US" sz="3000" b="1" dirty="0">
                <a:latin typeface="+mn-lt"/>
                <a:cs typeface="+mn-cs"/>
              </a:rPr>
              <a:t>Gloucester, James City, Mathews, York </a:t>
            </a:r>
            <a:r>
              <a:rPr lang="en-US" sz="3000" dirty="0">
                <a:latin typeface="+mn-lt"/>
                <a:cs typeface="+mn-cs"/>
              </a:rPr>
              <a:t>and the Cities of </a:t>
            </a:r>
            <a:r>
              <a:rPr lang="en-US" sz="3000" b="1" i="1" dirty="0">
                <a:solidFill>
                  <a:srgbClr val="0E05C9"/>
                </a:solidFill>
                <a:latin typeface="+mn-lt"/>
                <a:cs typeface="+mn-cs"/>
              </a:rPr>
              <a:t>Hampton</a:t>
            </a:r>
            <a:r>
              <a:rPr lang="en-US" sz="3000" b="1" i="1" dirty="0">
                <a:latin typeface="+mn-lt"/>
                <a:cs typeface="+mn-cs"/>
              </a:rPr>
              <a:t>, </a:t>
            </a:r>
            <a:r>
              <a:rPr lang="en-US" sz="30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Newport News </a:t>
            </a:r>
            <a:r>
              <a:rPr lang="en-US" sz="3000" dirty="0">
                <a:latin typeface="+mn-lt"/>
                <a:cs typeface="+mn-cs"/>
              </a:rPr>
              <a:t>and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Williamsburg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7588250" y="6324601"/>
            <a:ext cx="2325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    Current as of November 3, 2008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67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5194300" y="876300"/>
            <a:ext cx="660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Culpeper, Fauquier, Greene, Madison, Orange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</a:rPr>
              <a:t>Rappahannock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2100"/>
            <a:ext cx="9144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8585200" y="2387600"/>
            <a:ext cx="330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Alexandria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2667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7594600" y="1371600"/>
            <a:ext cx="4305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Caroline, King George, Spotsylvania, Stafford </a:t>
            </a:r>
            <a:r>
              <a:rPr lang="en-US" sz="3000" dirty="0">
                <a:latin typeface="Calibri" pitchFamily="34" charset="0"/>
              </a:rPr>
              <a:t>and the 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Fredericksburg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17500"/>
            <a:ext cx="9144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9105900" y="181957"/>
            <a:ext cx="28321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Calibri" pitchFamily="34" charset="0"/>
              </a:rPr>
              <a:t>Counties of </a:t>
            </a:r>
            <a:r>
              <a:rPr lang="en-US" sz="2600" b="1" dirty="0">
                <a:latin typeface="Calibri" pitchFamily="34" charset="0"/>
              </a:rPr>
              <a:t>Charles City, Goochland, Hanover, Henrico, King William, New Kent, </a:t>
            </a:r>
            <a:r>
              <a:rPr lang="en-US" sz="2600" dirty="0">
                <a:latin typeface="Calibri" pitchFamily="34" charset="0"/>
              </a:rPr>
              <a:t>that portion of </a:t>
            </a:r>
            <a:r>
              <a:rPr lang="en-US" sz="2600" b="1" dirty="0">
                <a:latin typeface="Calibri" pitchFamily="34" charset="0"/>
              </a:rPr>
              <a:t>Louisa</a:t>
            </a:r>
            <a:r>
              <a:rPr lang="en-US" sz="2600" dirty="0">
                <a:latin typeface="Calibri" pitchFamily="34" charset="0"/>
              </a:rPr>
              <a:t> County generally east of Virginia State Routes 208 and 669 including the town of </a:t>
            </a:r>
            <a:r>
              <a:rPr lang="en-US" sz="2600" b="1" i="1" dirty="0">
                <a:solidFill>
                  <a:srgbClr val="FF0000"/>
                </a:solidFill>
                <a:latin typeface="Calibri" pitchFamily="34" charset="0"/>
              </a:rPr>
              <a:t>Louisa</a:t>
            </a:r>
            <a:r>
              <a:rPr lang="en-US" sz="2600" dirty="0">
                <a:latin typeface="Calibri" pitchFamily="34" charset="0"/>
              </a:rPr>
              <a:t>, and that portion of the City of </a:t>
            </a:r>
            <a:r>
              <a:rPr lang="en-US" sz="2600" b="1" i="1" dirty="0">
                <a:solidFill>
                  <a:srgbClr val="0E05C9"/>
                </a:solidFill>
                <a:latin typeface="Calibri" pitchFamily="34" charset="0"/>
              </a:rPr>
              <a:t>Richmond</a:t>
            </a:r>
            <a:r>
              <a:rPr lang="en-US" sz="2600" dirty="0">
                <a:latin typeface="Calibri" pitchFamily="34" charset="0"/>
              </a:rPr>
              <a:t> generally north of the James River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069975"/>
            <a:ext cx="6794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Counties of </a:t>
            </a:r>
            <a:r>
              <a:rPr lang="en-US" sz="2400" b="1" dirty="0">
                <a:latin typeface="+mn-lt"/>
                <a:cs typeface="+mn-cs"/>
              </a:rPr>
              <a:t>Alleghany, Bath, Botetourt, Craig, Franklin, Highland, Roanoke, </a:t>
            </a:r>
            <a:r>
              <a:rPr lang="en-US" sz="2400" dirty="0">
                <a:latin typeface="+mn-lt"/>
                <a:cs typeface="+mn-cs"/>
              </a:rPr>
              <a:t> that portion of </a:t>
            </a:r>
            <a:r>
              <a:rPr lang="en-US" sz="2400" b="1" dirty="0">
                <a:latin typeface="+mn-lt"/>
                <a:cs typeface="+mn-cs"/>
              </a:rPr>
              <a:t>Bedford </a:t>
            </a:r>
            <a:r>
              <a:rPr lang="en-US" sz="2400" dirty="0">
                <a:latin typeface="+mn-lt"/>
                <a:cs typeface="+mn-cs"/>
              </a:rPr>
              <a:t>County generally west of State Route 122 (but not including the town of Bedford) and that portion of </a:t>
            </a:r>
            <a:r>
              <a:rPr lang="en-US" sz="2400" b="1" dirty="0">
                <a:latin typeface="+mn-lt"/>
                <a:cs typeface="+mn-cs"/>
              </a:rPr>
              <a:t>Floyd</a:t>
            </a:r>
            <a:r>
              <a:rPr lang="en-US" sz="2400" dirty="0">
                <a:latin typeface="+mn-lt"/>
                <a:cs typeface="+mn-cs"/>
              </a:rPr>
              <a:t> County generally east of State Route 8 (but not including the town of Floyd) and the cities of </a:t>
            </a:r>
            <a:r>
              <a:rPr lang="en-US" sz="2400" b="1" i="1" dirty="0">
                <a:solidFill>
                  <a:srgbClr val="0E05C9"/>
                </a:solidFill>
                <a:latin typeface="+mn-lt"/>
                <a:cs typeface="+mn-cs"/>
              </a:rPr>
              <a:t>Roanoke</a:t>
            </a:r>
            <a:r>
              <a:rPr lang="en-US" sz="2400" b="1" i="1" dirty="0">
                <a:solidFill>
                  <a:srgbClr val="0070C0"/>
                </a:solidFill>
                <a:latin typeface="+mn-lt"/>
                <a:cs typeface="+mn-cs"/>
              </a:rPr>
              <a:t>,</a:t>
            </a:r>
            <a:r>
              <a:rPr lang="en-US" sz="2400" b="1" i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Salem</a:t>
            </a:r>
            <a:r>
              <a:rPr lang="en-US" sz="2400" b="1" i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and the towns of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Covington </a:t>
            </a:r>
            <a:r>
              <a:rPr lang="en-US" sz="2400" dirty="0">
                <a:latin typeface="+mn-lt"/>
                <a:cs typeface="+mn-cs"/>
              </a:rPr>
              <a:t>and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cs typeface="+mn-cs"/>
              </a:rPr>
              <a:t>Clifton Forge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303743"/>
            <a:ext cx="9067800" cy="62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8470900" y="892174"/>
            <a:ext cx="37211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Residential areas within the confines of Fairfax County known as </a:t>
            </a:r>
            <a:r>
              <a:rPr lang="en-US" sz="3000" b="1" i="1" dirty="0">
                <a:solidFill>
                  <a:srgbClr val="0033CC"/>
                </a:solidFill>
                <a:latin typeface="Calibri" pitchFamily="34" charset="0"/>
              </a:rPr>
              <a:t>Springfield</a:t>
            </a:r>
            <a:r>
              <a:rPr lang="en-US" sz="3000" dirty="0">
                <a:latin typeface="Calibri" pitchFamily="34" charset="0"/>
              </a:rPr>
              <a:t> and </a:t>
            </a:r>
            <a:r>
              <a:rPr lang="en-US" sz="3000" b="1" i="1" dirty="0">
                <a:solidFill>
                  <a:srgbClr val="0033CC"/>
                </a:solidFill>
                <a:latin typeface="Calibri" pitchFamily="34" charset="0"/>
              </a:rPr>
              <a:t>Annandale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020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469900" y="1422400"/>
            <a:ext cx="595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Amherst, </a:t>
            </a:r>
            <a:r>
              <a:rPr lang="en-US" sz="3000" b="1" dirty="0" err="1">
                <a:latin typeface="Calibri" pitchFamily="34" charset="0"/>
              </a:rPr>
              <a:t>Appomatox</a:t>
            </a:r>
            <a:r>
              <a:rPr lang="en-US" sz="3000" dirty="0">
                <a:latin typeface="Calibri" pitchFamily="34" charset="0"/>
              </a:rPr>
              <a:t>, that portion of the county of </a:t>
            </a:r>
            <a:r>
              <a:rPr lang="en-US" sz="3000" b="1" dirty="0">
                <a:latin typeface="Calibri" pitchFamily="34" charset="0"/>
              </a:rPr>
              <a:t>Bedford</a:t>
            </a:r>
            <a:r>
              <a:rPr lang="en-US" sz="3000" dirty="0">
                <a:latin typeface="Calibri" pitchFamily="34" charset="0"/>
              </a:rPr>
              <a:t>  generally east of Route 122 to include the city of </a:t>
            </a:r>
            <a:r>
              <a:rPr lang="en-US" sz="3000" b="1" i="1" dirty="0">
                <a:solidFill>
                  <a:srgbClr val="00B050"/>
                </a:solidFill>
                <a:latin typeface="Calibri" pitchFamily="34" charset="0"/>
              </a:rPr>
              <a:t>Bedford</a:t>
            </a:r>
            <a:r>
              <a:rPr lang="en-US" sz="3000" dirty="0">
                <a:latin typeface="Calibri" pitchFamily="34" charset="0"/>
              </a:rPr>
              <a:t> , </a:t>
            </a:r>
            <a:r>
              <a:rPr lang="en-US" sz="3000" b="1" dirty="0">
                <a:latin typeface="Calibri" pitchFamily="34" charset="0"/>
              </a:rPr>
              <a:t>Campbell </a:t>
            </a:r>
            <a:r>
              <a:rPr lang="en-US" sz="3000" dirty="0">
                <a:latin typeface="Calibri" pitchFamily="34" charset="0"/>
              </a:rPr>
              <a:t>county and the 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Lynchburg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41300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10600" y="368836"/>
            <a:ext cx="3352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  <a:cs typeface="+mn-cs"/>
              </a:rPr>
              <a:t>Counties of </a:t>
            </a:r>
            <a:r>
              <a:rPr lang="en-US" sz="2500" b="1" dirty="0">
                <a:latin typeface="+mn-lt"/>
                <a:cs typeface="+mn-cs"/>
              </a:rPr>
              <a:t>Amelia, Brunswick, Cumberland, Dinwiddie, Greensville, Lunenburg, Mecklenburg, Nottoway, Prince Edward, Prince George, Surry, Sussex </a:t>
            </a:r>
            <a:r>
              <a:rPr lang="en-US" sz="2500" dirty="0">
                <a:latin typeface="+mn-lt"/>
                <a:cs typeface="+mn-cs"/>
              </a:rPr>
              <a:t>and that portion of </a:t>
            </a:r>
            <a:r>
              <a:rPr lang="en-US" sz="2500" b="1" dirty="0">
                <a:latin typeface="+mn-lt"/>
                <a:cs typeface="+mn-cs"/>
              </a:rPr>
              <a:t>Chesterfield</a:t>
            </a:r>
            <a:r>
              <a:rPr lang="en-US" sz="2500" dirty="0">
                <a:latin typeface="+mn-lt"/>
                <a:cs typeface="+mn-cs"/>
              </a:rPr>
              <a:t> County generally south of Swift Creek and the cities of </a:t>
            </a:r>
            <a:r>
              <a:rPr lang="en-US" sz="2500" b="1" i="1" dirty="0">
                <a:solidFill>
                  <a:srgbClr val="0E05C9"/>
                </a:solidFill>
                <a:latin typeface="+mn-lt"/>
                <a:cs typeface="+mn-cs"/>
              </a:rPr>
              <a:t>Colonial Heights</a:t>
            </a:r>
            <a:r>
              <a:rPr lang="en-US" sz="2500" b="1" i="1" dirty="0">
                <a:latin typeface="+mn-lt"/>
                <a:cs typeface="+mn-cs"/>
              </a:rPr>
              <a:t>,</a:t>
            </a:r>
            <a:r>
              <a:rPr lang="en-US" sz="2500" b="1" i="1" dirty="0">
                <a:solidFill>
                  <a:srgbClr val="0E05C9"/>
                </a:solidFill>
                <a:latin typeface="+mn-lt"/>
                <a:cs typeface="+mn-cs"/>
              </a:rPr>
              <a:t> 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cs typeface="+mn-cs"/>
              </a:rPr>
              <a:t>Hopewell</a:t>
            </a:r>
            <a:r>
              <a:rPr lang="en-US" sz="2500" b="1" i="1" dirty="0">
                <a:latin typeface="+mn-lt"/>
                <a:cs typeface="+mn-cs"/>
              </a:rPr>
              <a:t>,</a:t>
            </a:r>
            <a:r>
              <a:rPr lang="en-US" sz="2500" b="1" i="1" dirty="0">
                <a:solidFill>
                  <a:srgbClr val="F13BE8"/>
                </a:solidFill>
                <a:latin typeface="+mn-lt"/>
                <a:cs typeface="+mn-cs"/>
              </a:rPr>
              <a:t> Emporia </a:t>
            </a:r>
            <a:r>
              <a:rPr lang="en-US" sz="2500" dirty="0">
                <a:latin typeface="+mn-lt"/>
                <a:cs typeface="+mn-cs"/>
              </a:rPr>
              <a:t>and</a:t>
            </a:r>
            <a:r>
              <a:rPr lang="en-US" sz="2500" b="1" i="1" dirty="0">
                <a:solidFill>
                  <a:srgbClr val="0E05C9"/>
                </a:solidFill>
                <a:latin typeface="+mn-lt"/>
                <a:cs typeface="+mn-cs"/>
              </a:rPr>
              <a:t>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Petersburg</a:t>
            </a:r>
            <a:r>
              <a:rPr lang="en-US" sz="2500" b="1" i="1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311150"/>
            <a:ext cx="91440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368300" y="2019300"/>
            <a:ext cx="57277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Buchannan, Dickenson, Lee, Russell, Scott, Tazewell, Washington, </a:t>
            </a:r>
            <a:r>
              <a:rPr lang="en-US" sz="3000" dirty="0">
                <a:latin typeface="Calibri" pitchFamily="34" charset="0"/>
              </a:rPr>
              <a:t>including the city of </a:t>
            </a:r>
            <a:r>
              <a:rPr lang="en-US" sz="3000" b="1" i="1" dirty="0">
                <a:solidFill>
                  <a:srgbClr val="FF0000"/>
                </a:solidFill>
                <a:latin typeface="Calibri" pitchFamily="34" charset="0"/>
              </a:rPr>
              <a:t>Bristol, VA,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</a:rPr>
              <a:t>Wise</a:t>
            </a:r>
            <a:r>
              <a:rPr lang="en-US" sz="3000" dirty="0">
                <a:latin typeface="Calibri" pitchFamily="34" charset="0"/>
              </a:rPr>
              <a:t>, to include the town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Big Stone Gap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Documents and Settings\Andy\Desktop\Updated Al-Anon Map\District 57-026-Color Triangl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6096000" y="3429000"/>
            <a:ext cx="5829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Charlotte, Halifax </a:t>
            </a:r>
            <a:r>
              <a:rPr lang="en-US" sz="3000" dirty="0">
                <a:latin typeface="Calibri" pitchFamily="34" charset="0"/>
              </a:rPr>
              <a:t>(to include the town of </a:t>
            </a:r>
            <a:r>
              <a:rPr lang="en-US" sz="3000" b="1" i="1" dirty="0">
                <a:solidFill>
                  <a:srgbClr val="FF0000"/>
                </a:solidFill>
                <a:latin typeface="Calibri" pitchFamily="34" charset="0"/>
              </a:rPr>
              <a:t>South Boston</a:t>
            </a:r>
            <a:r>
              <a:rPr lang="en-US" sz="3000" dirty="0">
                <a:latin typeface="Calibri" pitchFamily="34" charset="0"/>
              </a:rPr>
              <a:t>)</a:t>
            </a:r>
            <a:r>
              <a:rPr lang="en-US" sz="3000" b="1" dirty="0">
                <a:latin typeface="Calibri" pitchFamily="34" charset="0"/>
              </a:rPr>
              <a:t>, Henry </a:t>
            </a:r>
            <a:r>
              <a:rPr lang="en-US" sz="3000" dirty="0">
                <a:latin typeface="Calibri" pitchFamily="34" charset="0"/>
              </a:rPr>
              <a:t>(to include the city of </a:t>
            </a:r>
            <a:r>
              <a:rPr lang="en-US" sz="3000" b="1" i="1" dirty="0">
                <a:solidFill>
                  <a:srgbClr val="F13BE8"/>
                </a:solidFill>
                <a:latin typeface="Calibri" pitchFamily="34" charset="0"/>
              </a:rPr>
              <a:t>Martinsville</a:t>
            </a:r>
            <a:r>
              <a:rPr lang="en-US" sz="3000" dirty="0">
                <a:latin typeface="Calibri" pitchFamily="34" charset="0"/>
              </a:rPr>
              <a:t>)</a:t>
            </a:r>
            <a:r>
              <a:rPr lang="en-US" sz="3000" b="1" dirty="0">
                <a:latin typeface="Calibri" pitchFamily="34" charset="0"/>
              </a:rPr>
              <a:t>, Patrick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</a:rPr>
              <a:t>Pittsylvania </a:t>
            </a:r>
            <a:r>
              <a:rPr lang="en-US" sz="3000" dirty="0">
                <a:latin typeface="Calibri" pitchFamily="34" charset="0"/>
              </a:rPr>
              <a:t>(to include the 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Danville</a:t>
            </a:r>
            <a:r>
              <a:rPr lang="en-US" sz="30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150100" y="5384800"/>
            <a:ext cx="3848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Virginia Beach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7480300" y="105013"/>
            <a:ext cx="46101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Powhatan</a:t>
            </a:r>
            <a:r>
              <a:rPr lang="en-US" sz="3000" dirty="0">
                <a:latin typeface="Calibri" pitchFamily="34" charset="0"/>
              </a:rPr>
              <a:t>, that portion of </a:t>
            </a:r>
            <a:r>
              <a:rPr lang="en-US" sz="3000" b="1" dirty="0">
                <a:latin typeface="Calibri" pitchFamily="34" charset="0"/>
              </a:rPr>
              <a:t>Chesterfield</a:t>
            </a:r>
            <a:r>
              <a:rPr lang="en-US" sz="3000" dirty="0">
                <a:latin typeface="Calibri" pitchFamily="34" charset="0"/>
              </a:rPr>
              <a:t> county generally north of Swift Creek, and that portion of the 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Richmond</a:t>
            </a:r>
            <a:r>
              <a:rPr lang="en-US" sz="3000" dirty="0">
                <a:latin typeface="Calibri" pitchFamily="34" charset="0"/>
              </a:rPr>
              <a:t> generally south of the James River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31800"/>
            <a:ext cx="9144000" cy="58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648700" y="1295401"/>
            <a:ext cx="275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sz="3000" dirty="0">
                <a:latin typeface="Calibri" pitchFamily="34" charset="0"/>
              </a:rPr>
              <a:t>County of </a:t>
            </a:r>
            <a:r>
              <a:rPr lang="en-US" sz="3000" b="1" dirty="0">
                <a:solidFill>
                  <a:srgbClr val="0E05C9"/>
                </a:solidFill>
                <a:latin typeface="Calibri" pitchFamily="34" charset="0"/>
              </a:rPr>
              <a:t>Arlington</a:t>
            </a:r>
            <a:endParaRPr lang="en-US" sz="3000" b="1" i="1" dirty="0">
              <a:solidFill>
                <a:srgbClr val="0E05C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ndy\Desktop\Updated Al-Anon Map\District 57-004 Blue Ridg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599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924300" y="736600"/>
            <a:ext cx="6286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Clark, Frederick </a:t>
            </a:r>
            <a:r>
              <a:rPr lang="en-US" sz="3000" dirty="0">
                <a:latin typeface="Calibri" pitchFamily="34" charset="0"/>
              </a:rPr>
              <a:t>(to include the town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Winchester</a:t>
            </a:r>
            <a:r>
              <a:rPr lang="en-US" sz="3000" dirty="0">
                <a:latin typeface="Calibri" pitchFamily="34" charset="0"/>
              </a:rPr>
              <a:t>)</a:t>
            </a:r>
            <a:r>
              <a:rPr lang="en-US" sz="3000" b="1" dirty="0">
                <a:latin typeface="Calibri" pitchFamily="34" charset="0"/>
              </a:rPr>
              <a:t>, Shenandoah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dirty="0">
                <a:latin typeface="Calibri" pitchFamily="34" charset="0"/>
              </a:rPr>
              <a:t>Warren</a:t>
            </a:r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3687"/>
            <a:ext cx="9144000" cy="62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704932" y="1612900"/>
            <a:ext cx="44870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pitchFamily="34" charset="0"/>
              </a:rPr>
              <a:t>Prince William </a:t>
            </a:r>
            <a:r>
              <a:rPr lang="en-US" sz="3000" dirty="0">
                <a:latin typeface="Calibri" pitchFamily="34" charset="0"/>
              </a:rPr>
              <a:t>County  to include the city of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Woodbridge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ndy\Desktop\Updated Al-Anon Map\District 57-006 Central Valle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257174"/>
            <a:ext cx="9144000" cy="630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927100" y="566678"/>
            <a:ext cx="678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Counties of </a:t>
            </a:r>
            <a:r>
              <a:rPr lang="en-US" sz="3000" b="1" dirty="0">
                <a:latin typeface="Calibri" pitchFamily="34" charset="0"/>
              </a:rPr>
              <a:t>Augusta </a:t>
            </a:r>
            <a:r>
              <a:rPr lang="en-US" sz="3000" dirty="0">
                <a:latin typeface="Calibri" pitchFamily="34" charset="0"/>
              </a:rPr>
              <a:t>(to include the cities of </a:t>
            </a:r>
            <a:r>
              <a:rPr lang="en-US" sz="3000" b="1" i="1" dirty="0">
                <a:solidFill>
                  <a:srgbClr val="FF0000"/>
                </a:solidFill>
                <a:latin typeface="Calibri" pitchFamily="34" charset="0"/>
              </a:rPr>
              <a:t>Staunton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</a:rPr>
              <a:t>and </a:t>
            </a:r>
            <a:r>
              <a:rPr lang="en-US" sz="3000" b="1" i="1" dirty="0">
                <a:solidFill>
                  <a:srgbClr val="0E05C9"/>
                </a:solidFill>
                <a:latin typeface="Calibri" pitchFamily="34" charset="0"/>
              </a:rPr>
              <a:t>Waynesboro</a:t>
            </a:r>
            <a:r>
              <a:rPr lang="en-US" sz="3000" dirty="0">
                <a:latin typeface="Calibri" pitchFamily="34" charset="0"/>
              </a:rPr>
              <a:t>)</a:t>
            </a:r>
            <a:r>
              <a:rPr lang="en-US" sz="3000" b="1" dirty="0">
                <a:latin typeface="Calibri" pitchFamily="34" charset="0"/>
              </a:rPr>
              <a:t>, Page, Rockbridge </a:t>
            </a:r>
            <a:r>
              <a:rPr lang="en-US" sz="3000" dirty="0">
                <a:latin typeface="Calibri" pitchFamily="34" charset="0"/>
              </a:rPr>
              <a:t>(to include the city of </a:t>
            </a:r>
            <a:r>
              <a:rPr lang="en-US" sz="3000" b="1" i="1" dirty="0">
                <a:solidFill>
                  <a:srgbClr val="7030A0"/>
                </a:solidFill>
                <a:latin typeface="Calibri" pitchFamily="34" charset="0"/>
              </a:rPr>
              <a:t>Lexington</a:t>
            </a:r>
            <a:r>
              <a:rPr lang="en-US" sz="3000" b="1" i="1" dirty="0">
                <a:solidFill>
                  <a:srgbClr val="F13BE8"/>
                </a:solidFill>
                <a:latin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</a:rPr>
              <a:t>and the town of </a:t>
            </a:r>
            <a:r>
              <a:rPr lang="en-US" sz="3000" b="1" i="1" dirty="0">
                <a:solidFill>
                  <a:srgbClr val="B85808"/>
                </a:solidFill>
                <a:latin typeface="Calibri" pitchFamily="34" charset="0"/>
              </a:rPr>
              <a:t>Buena Vista</a:t>
            </a:r>
            <a:r>
              <a:rPr lang="en-US" sz="3000" dirty="0">
                <a:latin typeface="Calibri" pitchFamily="34" charset="0"/>
              </a:rPr>
              <a:t>) and </a:t>
            </a:r>
            <a:r>
              <a:rPr lang="en-US" sz="3000" b="1" dirty="0">
                <a:latin typeface="Calibri" pitchFamily="34" charset="0"/>
              </a:rPr>
              <a:t>Rockingham </a:t>
            </a:r>
            <a:r>
              <a:rPr lang="en-US" sz="3000" dirty="0">
                <a:latin typeface="Calibri" pitchFamily="34" charset="0"/>
              </a:rPr>
              <a:t>(to include the city of </a:t>
            </a:r>
            <a:r>
              <a:rPr lang="en-US" sz="3000" b="1" i="1" dirty="0">
                <a:solidFill>
                  <a:srgbClr val="C00000"/>
                </a:solidFill>
                <a:latin typeface="Calibri" pitchFamily="34" charset="0"/>
              </a:rPr>
              <a:t>Harrisonburg</a:t>
            </a:r>
            <a:r>
              <a:rPr lang="en-US" sz="30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368800" y="228601"/>
            <a:ext cx="7823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Calibri" pitchFamily="34" charset="0"/>
              </a:rPr>
              <a:t>County of </a:t>
            </a:r>
            <a:r>
              <a:rPr lang="en-US" sz="2600" b="1" dirty="0">
                <a:solidFill>
                  <a:srgbClr val="0E05C9"/>
                </a:solidFill>
                <a:latin typeface="Calibri" pitchFamily="34" charset="0"/>
              </a:rPr>
              <a:t>Fairfax</a:t>
            </a:r>
            <a:r>
              <a:rPr lang="en-US" sz="2600" dirty="0">
                <a:latin typeface="Calibri" pitchFamily="34" charset="0"/>
              </a:rPr>
              <a:t> , excluding Al-Anon Districts 57-002 (Springfield Annandale) and 57-009 (Falls Church-McLean) and that portion of the county generally south of the Potomac River, west of Interstate 495 (Beltway) and north of State Route 267 (Dulles Access Road) </a:t>
            </a:r>
            <a:endParaRPr lang="en-US" sz="2600" b="1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17500"/>
            <a:ext cx="9144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31100" y="762000"/>
            <a:ext cx="406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cs typeface="+mn-cs"/>
              </a:rPr>
              <a:t>Cities of </a:t>
            </a:r>
            <a:r>
              <a:rPr lang="en-US" sz="3000" b="1" i="1" dirty="0">
                <a:solidFill>
                  <a:srgbClr val="0070C0"/>
                </a:solidFill>
                <a:latin typeface="+mn-lt"/>
                <a:cs typeface="+mn-cs"/>
              </a:rPr>
              <a:t>Falls Church </a:t>
            </a:r>
            <a:r>
              <a:rPr lang="en-US" sz="3000" dirty="0">
                <a:latin typeface="+mn-lt"/>
                <a:cs typeface="+mn-cs"/>
              </a:rPr>
              <a:t>,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McLean</a:t>
            </a:r>
            <a:r>
              <a:rPr lang="en-US" sz="3000" dirty="0">
                <a:latin typeface="+mn-lt"/>
                <a:cs typeface="+mn-cs"/>
              </a:rPr>
              <a:t>, </a:t>
            </a:r>
            <a:r>
              <a:rPr lang="en-US" sz="3000" i="1" dirty="0">
                <a:latin typeface="+mn-lt"/>
                <a:cs typeface="+mn-cs"/>
              </a:rPr>
              <a:t>Oakton</a:t>
            </a:r>
            <a:r>
              <a:rPr lang="en-US" sz="3000" dirty="0">
                <a:latin typeface="+mn-lt"/>
                <a:cs typeface="+mn-cs"/>
              </a:rPr>
              <a:t> and </a:t>
            </a:r>
            <a:r>
              <a:rPr lang="en-US" sz="3000" i="1" dirty="0">
                <a:latin typeface="+mn-lt"/>
                <a:cs typeface="+mn-cs"/>
              </a:rPr>
              <a:t>Vienna</a:t>
            </a:r>
            <a:r>
              <a:rPr lang="en-US" sz="3000" dirty="0">
                <a:latin typeface="+mn-lt"/>
                <a:cs typeface="+mn-cs"/>
              </a:rPr>
              <a:t> (all within the boundaries of Fairfax County)</a:t>
            </a:r>
            <a:endParaRPr lang="en-US" sz="3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257174"/>
            <a:ext cx="9144000" cy="63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657600" y="257174"/>
            <a:ext cx="8534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latin typeface="Calibri" pitchFamily="34" charset="0"/>
              </a:rPr>
              <a:t>Loudon</a:t>
            </a:r>
            <a:r>
              <a:rPr lang="en-US" sz="2600" dirty="0">
                <a:latin typeface="Calibri" pitchFamily="34" charset="0"/>
              </a:rPr>
              <a:t> County and that portion of </a:t>
            </a:r>
            <a:r>
              <a:rPr lang="en-US" sz="2600" b="1" dirty="0">
                <a:latin typeface="Calibri" pitchFamily="34" charset="0"/>
              </a:rPr>
              <a:t>Fairfax</a:t>
            </a:r>
            <a:r>
              <a:rPr lang="en-US" sz="2600" dirty="0">
                <a:latin typeface="Calibri" pitchFamily="34" charset="0"/>
              </a:rPr>
              <a:t> County generally south of the Potomac River, west of Interstate 495 (Beltway) and north of State Route 267 (Dulles Access Road) to include the residential areas of </a:t>
            </a:r>
            <a:r>
              <a:rPr lang="en-US" sz="2600" b="1" i="1" dirty="0">
                <a:latin typeface="Calibri" pitchFamily="34" charset="0"/>
              </a:rPr>
              <a:t>Great Falls, Herndon, Reston </a:t>
            </a:r>
            <a:r>
              <a:rPr lang="en-US" sz="2600" dirty="0">
                <a:latin typeface="Calibri" pitchFamily="34" charset="0"/>
              </a:rPr>
              <a:t>and</a:t>
            </a:r>
            <a:r>
              <a:rPr lang="en-US" sz="2600" b="1" i="1" dirty="0">
                <a:latin typeface="Calibri" pitchFamily="34" charset="0"/>
              </a:rPr>
              <a:t> Leesburg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588250" y="6324601"/>
            <a:ext cx="2325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    Current as of November 3, 2008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2648</TotalTime>
  <Words>720</Words>
  <Application>Microsoft Office PowerPoint</Application>
  <PresentationFormat>Widescreen</PresentationFormat>
  <Paragraphs>57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VAWSC Members</dc:title>
  <dc:creator>Tom Spillman</dc:creator>
  <cp:lastModifiedBy>Cheryl Lee</cp:lastModifiedBy>
  <cp:revision>201</cp:revision>
  <cp:lastPrinted>2019-10-18T14:37:51Z</cp:lastPrinted>
  <dcterms:created xsi:type="dcterms:W3CDTF">2019-02-26T03:57:39Z</dcterms:created>
  <dcterms:modified xsi:type="dcterms:W3CDTF">2021-10-18T20:23:55Z</dcterms:modified>
</cp:coreProperties>
</file>